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ora Medium"/>
      <p:regular r:id="rId13"/>
    </p:embeddedFont>
    <p:embeddedFont>
      <p:font typeface="Sora Medium"/>
      <p:regular r:id="rId14"/>
    </p:embeddedFont>
    <p:embeddedFont>
      <p:font typeface="Noto Sans TC"/>
      <p:regular r:id="rId15"/>
    </p:embeddedFont>
    <p:embeddedFont>
      <p:font typeface="Noto Sans TC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slideLayout" Target="../slideLayouts/slideLayout6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Velocity Moto: Accelerating the Digital Ride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centralized, interactive platform for motorcycle enthusiasts, designed for speed and clarity.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627" y="640913"/>
            <a:ext cx="4828342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NEED FOR SPEED AND INFORMATION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31627" y="1193483"/>
            <a:ext cx="9024342" cy="1128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850"/>
              </a:lnSpc>
              <a:buNone/>
            </a:pPr>
            <a:r>
              <a:rPr lang="en-US" sz="7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</a:t>
            </a:r>
            <a:pPr algn="l" indent="0" marL="0">
              <a:lnSpc>
                <a:spcPts val="8850"/>
              </a:lnSpc>
              <a:buNone/>
            </a:pPr>
            <a:r>
              <a:rPr lang="en-US" sz="7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Scattered</a:t>
            </a:r>
            <a:pPr algn="l" indent="0" marL="0">
              <a:lnSpc>
                <a:spcPts val="8850"/>
              </a:lnSpc>
              <a:buNone/>
            </a:pPr>
            <a:r>
              <a:rPr lang="en-US" sz="7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Ride</a:t>
            </a:r>
            <a:endParaRPr lang="en-US" sz="7100" dirty="0"/>
          </a:p>
        </p:txBody>
      </p:sp>
      <p:sp>
        <p:nvSpPr>
          <p:cNvPr id="4" name="Text 2"/>
          <p:cNvSpPr/>
          <p:nvPr/>
        </p:nvSpPr>
        <p:spPr>
          <a:xfrm>
            <a:off x="631627" y="2592229"/>
            <a:ext cx="133671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Motorcycle enthusiasts are struggling. Up-to-date, essential content on the latest bikes, events, and racing news is scattered across countless digital sources.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31627" y="3083957"/>
            <a:ext cx="6593324" cy="1845469"/>
          </a:xfrm>
          <a:prstGeom prst="roundRect">
            <a:avLst>
              <a:gd name="adj" fmla="val 594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767" y="3083957"/>
            <a:ext cx="91440" cy="18454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03446" y="3287197"/>
            <a:ext cx="270724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03446" y="3733800"/>
            <a:ext cx="611826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Information is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fragmented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hard to collate.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03446" y="4085630"/>
            <a:ext cx="611826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Lack of a single,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interactive hub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community engagement.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903446" y="4437459"/>
            <a:ext cx="611826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 wasted searching instead of riding or reading.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405330" y="3083957"/>
            <a:ext cx="6593443" cy="1845469"/>
          </a:xfrm>
          <a:prstGeom prst="roundRect">
            <a:avLst>
              <a:gd name="adj" fmla="val 594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470" y="3083957"/>
            <a:ext cx="91440" cy="184546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77150" y="3287197"/>
            <a:ext cx="380190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Solution: Velocity Moto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7677150" y="3733800"/>
            <a:ext cx="611838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 platform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all motorcycle content.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677150" y="4085630"/>
            <a:ext cx="611838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Organised, user-friendly, and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up-to-date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information.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7677150" y="4437459"/>
            <a:ext cx="611838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seamless digital experience to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fuel the passion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4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48" y="5250180"/>
            <a:ext cx="3167301" cy="2165747"/>
          </a:xfrm>
          <a:prstGeom prst="rect">
            <a:avLst/>
          </a:prstGeom>
        </p:spPr>
      </p:pic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352" y="5250180"/>
            <a:ext cx="3167301" cy="21657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Objectives: Detailed Insights, Effortless Access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New Bike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629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Detailed specifications, high-resolution imagery, and accurate pricing.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401978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Racing Events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70629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Comprehensive calendar of upcoming races with dates, venues, and details.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401978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Community News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615886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Latest news and updates from the global motorcycle community.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68213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88319" y="5668447"/>
            <a:ext cx="3244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Interactive Experience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15886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User-friendly design for enthusiasts of all technical levels.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68213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486847"/>
            <a:ext cx="419481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FEATURES &amp; AUDIENCE FOCUS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619601" y="1028938"/>
            <a:ext cx="7007066" cy="763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Designed for the Rider</a:t>
            </a:r>
            <a:endParaRPr lang="en-US" sz="4800" dirty="0"/>
          </a:p>
        </p:txBody>
      </p:sp>
      <p:sp>
        <p:nvSpPr>
          <p:cNvPr id="4" name="Shape 2"/>
          <p:cNvSpPr/>
          <p:nvPr/>
        </p:nvSpPr>
        <p:spPr>
          <a:xfrm>
            <a:off x="619601" y="2345412"/>
            <a:ext cx="3070979" cy="221218"/>
          </a:xfrm>
          <a:prstGeom prst="roundRect">
            <a:avLst>
              <a:gd name="adj" fmla="val 12005"/>
            </a:avLst>
          </a:prstGeom>
          <a:solidFill>
            <a:srgbClr val="26262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601" y="2345412"/>
            <a:ext cx="3070979" cy="2212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23335" y="2345412"/>
            <a:ext cx="616625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100%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9601" y="2787848"/>
            <a:ext cx="263759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Motorcycle Enthusiasts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19601" y="3241477"/>
            <a:ext cx="3820358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core base: passionate about bikes and performance.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4661178" y="2345412"/>
            <a:ext cx="3227665" cy="221218"/>
          </a:xfrm>
          <a:prstGeom prst="roundRect">
            <a:avLst>
              <a:gd name="adj" fmla="val 12005"/>
            </a:avLst>
          </a:prstGeom>
          <a:solidFill>
            <a:srgbClr val="26262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78" y="2345412"/>
            <a:ext cx="2420660" cy="2212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21598" y="2345412"/>
            <a:ext cx="459938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75%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4661178" y="2787848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Potential Buyers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4661178" y="3241477"/>
            <a:ext cx="3820358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Need specs, pricing, and visual comparisons before purchase.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19601" y="4250531"/>
            <a:ext cx="3191113" cy="221218"/>
          </a:xfrm>
          <a:prstGeom prst="roundRect">
            <a:avLst>
              <a:gd name="adj" fmla="val 12005"/>
            </a:avLst>
          </a:prstGeom>
          <a:solidFill>
            <a:srgbClr val="26262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" y="4250531"/>
            <a:ext cx="1595557" cy="2212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943469" y="4250531"/>
            <a:ext cx="496491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50%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619601" y="4692968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Racing Fans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619601" y="5146596"/>
            <a:ext cx="3820358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Follow the action, schedules, and event locations.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8921115" y="2234922"/>
            <a:ext cx="328707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Functional Priorities</a:t>
            </a:r>
            <a:endParaRPr lang="en-US" sz="2050" dirty="0"/>
          </a:p>
        </p:txBody>
      </p:sp>
      <p:sp>
        <p:nvSpPr>
          <p:cNvPr id="20" name="Shape 15"/>
          <p:cNvSpPr/>
          <p:nvPr/>
        </p:nvSpPr>
        <p:spPr>
          <a:xfrm>
            <a:off x="8921115" y="2765941"/>
            <a:ext cx="708184" cy="1062276"/>
          </a:xfrm>
          <a:prstGeom prst="roundRect">
            <a:avLst>
              <a:gd name="adj" fmla="val 360017"/>
            </a:avLst>
          </a:prstGeom>
          <a:solidFill>
            <a:srgbClr val="26262B"/>
          </a:solidFill>
          <a:ln/>
        </p:spPr>
      </p:sp>
      <p:sp>
        <p:nvSpPr>
          <p:cNvPr id="21" name="Text 16"/>
          <p:cNvSpPr/>
          <p:nvPr/>
        </p:nvSpPr>
        <p:spPr>
          <a:xfrm>
            <a:off x="9142452" y="3131106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050" dirty="0"/>
          </a:p>
        </p:txBody>
      </p:sp>
      <p:sp>
        <p:nvSpPr>
          <p:cNvPr id="22" name="Text 17"/>
          <p:cNvSpPr/>
          <p:nvPr/>
        </p:nvSpPr>
        <p:spPr>
          <a:xfrm>
            <a:off x="9806345" y="2942987"/>
            <a:ext cx="237744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Bike Catalog &amp; Specs</a:t>
            </a:r>
            <a:endParaRPr lang="en-US" sz="1700" dirty="0"/>
          </a:p>
        </p:txBody>
      </p:sp>
      <p:sp>
        <p:nvSpPr>
          <p:cNvPr id="23" name="Shape 18"/>
          <p:cNvSpPr/>
          <p:nvPr/>
        </p:nvSpPr>
        <p:spPr>
          <a:xfrm>
            <a:off x="8921115" y="4005263"/>
            <a:ext cx="708184" cy="1062276"/>
          </a:xfrm>
          <a:prstGeom prst="roundRect">
            <a:avLst>
              <a:gd name="adj" fmla="val 360017"/>
            </a:avLst>
          </a:prstGeom>
          <a:solidFill>
            <a:srgbClr val="26262B"/>
          </a:solidFill>
          <a:ln/>
        </p:spPr>
      </p:sp>
      <p:sp>
        <p:nvSpPr>
          <p:cNvPr id="24" name="Text 19"/>
          <p:cNvSpPr/>
          <p:nvPr/>
        </p:nvSpPr>
        <p:spPr>
          <a:xfrm>
            <a:off x="9142452" y="4370427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050" dirty="0"/>
          </a:p>
        </p:txBody>
      </p:sp>
      <p:sp>
        <p:nvSpPr>
          <p:cNvPr id="25" name="Text 20"/>
          <p:cNvSpPr/>
          <p:nvPr/>
        </p:nvSpPr>
        <p:spPr>
          <a:xfrm>
            <a:off x="9806345" y="4182308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Racing Calendar</a:t>
            </a:r>
            <a:endParaRPr lang="en-US" sz="1700" dirty="0"/>
          </a:p>
        </p:txBody>
      </p:sp>
      <p:sp>
        <p:nvSpPr>
          <p:cNvPr id="26" name="Shape 21"/>
          <p:cNvSpPr/>
          <p:nvPr/>
        </p:nvSpPr>
        <p:spPr>
          <a:xfrm>
            <a:off x="8921115" y="5244584"/>
            <a:ext cx="708184" cy="1062276"/>
          </a:xfrm>
          <a:prstGeom prst="roundRect">
            <a:avLst>
              <a:gd name="adj" fmla="val 360017"/>
            </a:avLst>
          </a:prstGeom>
          <a:solidFill>
            <a:srgbClr val="26262B"/>
          </a:solidFill>
          <a:ln/>
        </p:spPr>
      </p:sp>
      <p:sp>
        <p:nvSpPr>
          <p:cNvPr id="27" name="Text 22"/>
          <p:cNvSpPr/>
          <p:nvPr/>
        </p:nvSpPr>
        <p:spPr>
          <a:xfrm>
            <a:off x="9142452" y="5609749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050" dirty="0"/>
          </a:p>
        </p:txBody>
      </p:sp>
      <p:sp>
        <p:nvSpPr>
          <p:cNvPr id="28" name="Text 23"/>
          <p:cNvSpPr/>
          <p:nvPr/>
        </p:nvSpPr>
        <p:spPr>
          <a:xfrm>
            <a:off x="9806345" y="5421630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Design</a:t>
            </a:r>
            <a:endParaRPr lang="en-US" sz="1700" dirty="0"/>
          </a:p>
        </p:txBody>
      </p:sp>
      <p:sp>
        <p:nvSpPr>
          <p:cNvPr id="29" name="Shape 24"/>
          <p:cNvSpPr/>
          <p:nvPr/>
        </p:nvSpPr>
        <p:spPr>
          <a:xfrm>
            <a:off x="8921115" y="6483906"/>
            <a:ext cx="708184" cy="1062276"/>
          </a:xfrm>
          <a:prstGeom prst="roundRect">
            <a:avLst>
              <a:gd name="adj" fmla="val 360017"/>
            </a:avLst>
          </a:prstGeom>
          <a:solidFill>
            <a:srgbClr val="26262B"/>
          </a:solidFill>
          <a:ln/>
        </p:spPr>
      </p:sp>
      <p:sp>
        <p:nvSpPr>
          <p:cNvPr id="30" name="Text 25"/>
          <p:cNvSpPr/>
          <p:nvPr/>
        </p:nvSpPr>
        <p:spPr>
          <a:xfrm>
            <a:off x="9142452" y="6849070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050" dirty="0"/>
          </a:p>
        </p:txBody>
      </p:sp>
      <p:sp>
        <p:nvSpPr>
          <p:cNvPr id="31" name="Text 26"/>
          <p:cNvSpPr/>
          <p:nvPr/>
        </p:nvSpPr>
        <p:spPr>
          <a:xfrm>
            <a:off x="9806345" y="6660952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Intuitive Search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8383" y="313015"/>
            <a:ext cx="5802511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Technical Foundations and Performance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8383" y="896422"/>
            <a:ext cx="13833634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is built on modern, agile technologies, ensuring speed, scalability, and security from day one.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8383" y="1320284"/>
            <a:ext cx="2642711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Non-Functional Requirements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98383" y="1832372"/>
            <a:ext cx="6777990" cy="887254"/>
          </a:xfrm>
          <a:prstGeom prst="roundRect">
            <a:avLst>
              <a:gd name="adj" fmla="val 8245"/>
            </a:avLst>
          </a:prstGeom>
          <a:solidFill>
            <a:srgbClr val="07070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383" y="1817132"/>
            <a:ext cx="6777990" cy="6096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43" y="1661636"/>
            <a:ext cx="341471" cy="341471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36" y="1747004"/>
            <a:ext cx="136565" cy="1707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7447" y="2116931"/>
            <a:ext cx="142315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Sub-3 Second Load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527447" y="2408515"/>
            <a:ext cx="651986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performance is non-negotiable for a premium user experience.</a:t>
            </a:r>
            <a:endParaRPr lang="en-US" sz="850" dirty="0"/>
          </a:p>
        </p:txBody>
      </p:sp>
      <p:sp>
        <p:nvSpPr>
          <p:cNvPr id="11" name="Shape 6"/>
          <p:cNvSpPr/>
          <p:nvPr/>
        </p:nvSpPr>
        <p:spPr>
          <a:xfrm>
            <a:off x="398383" y="3004185"/>
            <a:ext cx="6777990" cy="887254"/>
          </a:xfrm>
          <a:prstGeom prst="roundRect">
            <a:avLst>
              <a:gd name="adj" fmla="val 8245"/>
            </a:avLst>
          </a:prstGeom>
          <a:solidFill>
            <a:srgbClr val="07070C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83" y="2988945"/>
            <a:ext cx="6777990" cy="60960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643" y="2833449"/>
            <a:ext cx="341471" cy="341471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036" y="2918817"/>
            <a:ext cx="136565" cy="17073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27447" y="3288744"/>
            <a:ext cx="142315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Data</a:t>
            </a:r>
            <a:endParaRPr lang="en-US" sz="1100" dirty="0"/>
          </a:p>
        </p:txBody>
      </p:sp>
      <p:sp>
        <p:nvSpPr>
          <p:cNvPr id="16" name="Text 8"/>
          <p:cNvSpPr/>
          <p:nvPr/>
        </p:nvSpPr>
        <p:spPr>
          <a:xfrm>
            <a:off x="527447" y="3580328"/>
            <a:ext cx="651986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Protecting user interaction and feedback via secure protocols.</a:t>
            </a:r>
            <a:endParaRPr lang="en-US" sz="850" dirty="0"/>
          </a:p>
        </p:txBody>
      </p:sp>
      <p:sp>
        <p:nvSpPr>
          <p:cNvPr id="17" name="Shape 9"/>
          <p:cNvSpPr/>
          <p:nvPr/>
        </p:nvSpPr>
        <p:spPr>
          <a:xfrm>
            <a:off x="398383" y="4175998"/>
            <a:ext cx="6777990" cy="887254"/>
          </a:xfrm>
          <a:prstGeom prst="roundRect">
            <a:avLst>
              <a:gd name="adj" fmla="val 8245"/>
            </a:avLst>
          </a:prstGeom>
          <a:solidFill>
            <a:srgbClr val="07070C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83" y="4160758"/>
            <a:ext cx="6777990" cy="6096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643" y="4005263"/>
            <a:ext cx="341471" cy="341471"/>
          </a:xfrm>
          <a:prstGeom prst="rect">
            <a:avLst/>
          </a:prstGeom>
        </p:spPr>
      </p:pic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9036" y="4090630"/>
            <a:ext cx="136565" cy="170736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527447" y="4460558"/>
            <a:ext cx="142315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1100" dirty="0"/>
          </a:p>
        </p:txBody>
      </p:sp>
      <p:sp>
        <p:nvSpPr>
          <p:cNvPr id="22" name="Text 11"/>
          <p:cNvSpPr/>
          <p:nvPr/>
        </p:nvSpPr>
        <p:spPr>
          <a:xfrm>
            <a:off x="527447" y="4752142"/>
            <a:ext cx="651986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Built to support future growth in bikes, events, and user load.</a:t>
            </a:r>
            <a:endParaRPr lang="en-US" sz="850" dirty="0"/>
          </a:p>
        </p:txBody>
      </p:sp>
      <p:sp>
        <p:nvSpPr>
          <p:cNvPr id="23" name="Shape 12"/>
          <p:cNvSpPr/>
          <p:nvPr/>
        </p:nvSpPr>
        <p:spPr>
          <a:xfrm>
            <a:off x="398383" y="5347811"/>
            <a:ext cx="6777990" cy="887254"/>
          </a:xfrm>
          <a:prstGeom prst="roundRect">
            <a:avLst>
              <a:gd name="adj" fmla="val 8245"/>
            </a:avLst>
          </a:prstGeom>
          <a:solidFill>
            <a:srgbClr val="07070C"/>
          </a:solidFill>
          <a:ln/>
        </p:spPr>
      </p:sp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383" y="5332571"/>
            <a:ext cx="6777990" cy="60960"/>
          </a:xfrm>
          <a:prstGeom prst="rect">
            <a:avLst/>
          </a:prstGeom>
        </p:spPr>
      </p:pic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6643" y="5177076"/>
            <a:ext cx="341471" cy="341471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9036" y="5262443"/>
            <a:ext cx="136565" cy="170736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527447" y="5632371"/>
            <a:ext cx="142315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Usability</a:t>
            </a:r>
            <a:endParaRPr lang="en-US" sz="1100" dirty="0"/>
          </a:p>
        </p:txBody>
      </p:sp>
      <p:sp>
        <p:nvSpPr>
          <p:cNvPr id="28" name="Text 14"/>
          <p:cNvSpPr/>
          <p:nvPr/>
        </p:nvSpPr>
        <p:spPr>
          <a:xfrm>
            <a:off x="527447" y="5923955"/>
            <a:ext cx="651986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Intuitive navigation for both novice and expert enthusiasts.</a:t>
            </a:r>
            <a:endParaRPr lang="en-US" sz="850" dirty="0"/>
          </a:p>
        </p:txBody>
      </p:sp>
      <p:sp>
        <p:nvSpPr>
          <p:cNvPr id="29" name="Text 15"/>
          <p:cNvSpPr/>
          <p:nvPr/>
        </p:nvSpPr>
        <p:spPr>
          <a:xfrm>
            <a:off x="7461647" y="1320284"/>
            <a:ext cx="170771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</a:t>
            </a:r>
            <a:endParaRPr lang="en-US" sz="1300" dirty="0"/>
          </a:p>
        </p:txBody>
      </p:sp>
      <p:sp>
        <p:nvSpPr>
          <p:cNvPr id="30" name="Shape 16"/>
          <p:cNvSpPr/>
          <p:nvPr/>
        </p:nvSpPr>
        <p:spPr>
          <a:xfrm>
            <a:off x="7461647" y="1661636"/>
            <a:ext cx="6777990" cy="1350169"/>
          </a:xfrm>
          <a:prstGeom prst="roundRect">
            <a:avLst>
              <a:gd name="adj" fmla="val 12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1" name="Shape 17"/>
          <p:cNvSpPr/>
          <p:nvPr/>
        </p:nvSpPr>
        <p:spPr>
          <a:xfrm>
            <a:off x="7469267" y="1669256"/>
            <a:ext cx="6762750" cy="3337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18"/>
          <p:cNvSpPr/>
          <p:nvPr/>
        </p:nvSpPr>
        <p:spPr>
          <a:xfrm>
            <a:off x="7583091" y="1745099"/>
            <a:ext cx="247364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Frontend</a:t>
            </a:r>
            <a:endParaRPr lang="en-US" sz="850" dirty="0"/>
          </a:p>
        </p:txBody>
      </p:sp>
      <p:sp>
        <p:nvSpPr>
          <p:cNvPr id="33" name="Text 19"/>
          <p:cNvSpPr/>
          <p:nvPr/>
        </p:nvSpPr>
        <p:spPr>
          <a:xfrm>
            <a:off x="10292001" y="1745099"/>
            <a:ext cx="382619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HTML5, CSS3, JavaScript</a:t>
            </a:r>
            <a:endParaRPr lang="en-US" sz="850" dirty="0"/>
          </a:p>
        </p:txBody>
      </p:sp>
      <p:sp>
        <p:nvSpPr>
          <p:cNvPr id="34" name="Shape 20"/>
          <p:cNvSpPr/>
          <p:nvPr/>
        </p:nvSpPr>
        <p:spPr>
          <a:xfrm>
            <a:off x="7469267" y="2002988"/>
            <a:ext cx="6762750" cy="3337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21"/>
          <p:cNvSpPr/>
          <p:nvPr/>
        </p:nvSpPr>
        <p:spPr>
          <a:xfrm>
            <a:off x="7583091" y="2078831"/>
            <a:ext cx="247364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Backend</a:t>
            </a:r>
            <a:endParaRPr lang="en-US" sz="850" dirty="0"/>
          </a:p>
        </p:txBody>
      </p:sp>
      <p:sp>
        <p:nvSpPr>
          <p:cNvPr id="36" name="Text 22"/>
          <p:cNvSpPr/>
          <p:nvPr/>
        </p:nvSpPr>
        <p:spPr>
          <a:xfrm>
            <a:off x="10292001" y="2078831"/>
            <a:ext cx="382619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 / PHP (Optional for dynamic content)</a:t>
            </a:r>
            <a:endParaRPr lang="en-US" sz="850" dirty="0"/>
          </a:p>
        </p:txBody>
      </p:sp>
      <p:sp>
        <p:nvSpPr>
          <p:cNvPr id="37" name="Shape 23"/>
          <p:cNvSpPr/>
          <p:nvPr/>
        </p:nvSpPr>
        <p:spPr>
          <a:xfrm>
            <a:off x="7469267" y="2336721"/>
            <a:ext cx="6762750" cy="3337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24"/>
          <p:cNvSpPr/>
          <p:nvPr/>
        </p:nvSpPr>
        <p:spPr>
          <a:xfrm>
            <a:off x="7583091" y="2412563"/>
            <a:ext cx="247364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Database</a:t>
            </a:r>
            <a:endParaRPr lang="en-US" sz="850" dirty="0"/>
          </a:p>
        </p:txBody>
      </p:sp>
      <p:sp>
        <p:nvSpPr>
          <p:cNvPr id="39" name="Text 25"/>
          <p:cNvSpPr/>
          <p:nvPr/>
        </p:nvSpPr>
        <p:spPr>
          <a:xfrm>
            <a:off x="10292001" y="2412563"/>
            <a:ext cx="382619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MySQL / Firebase (Bike/Event Data)</a:t>
            </a:r>
            <a:endParaRPr lang="en-US" sz="850" dirty="0"/>
          </a:p>
        </p:txBody>
      </p:sp>
      <p:sp>
        <p:nvSpPr>
          <p:cNvPr id="40" name="Shape 26"/>
          <p:cNvSpPr/>
          <p:nvPr/>
        </p:nvSpPr>
        <p:spPr>
          <a:xfrm>
            <a:off x="7469267" y="2670453"/>
            <a:ext cx="6762750" cy="3337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27"/>
          <p:cNvSpPr/>
          <p:nvPr/>
        </p:nvSpPr>
        <p:spPr>
          <a:xfrm>
            <a:off x="7583091" y="2746296"/>
            <a:ext cx="247364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Hosting</a:t>
            </a:r>
            <a:endParaRPr lang="en-US" sz="850" dirty="0"/>
          </a:p>
        </p:txBody>
      </p:sp>
      <p:sp>
        <p:nvSpPr>
          <p:cNvPr id="42" name="Text 28"/>
          <p:cNvSpPr/>
          <p:nvPr/>
        </p:nvSpPr>
        <p:spPr>
          <a:xfrm>
            <a:off x="10292001" y="2746296"/>
            <a:ext cx="382619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Optimized Web Host</a:t>
            </a:r>
            <a:endParaRPr lang="en-US" sz="850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1647" y="3139797"/>
            <a:ext cx="6777990" cy="6777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623" y="320992"/>
            <a:ext cx="1459468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ROAD AHEAD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408623" y="678537"/>
            <a:ext cx="12177832" cy="1094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Driving </a:t>
            </a:r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7AF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</a:t>
            </a:r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Engagement</a:t>
            </a:r>
            <a:endParaRPr lang="en-US" sz="6850" dirty="0"/>
          </a:p>
        </p:txBody>
      </p:sp>
      <p:sp>
        <p:nvSpPr>
          <p:cNvPr id="4" name="Text 2"/>
          <p:cNvSpPr/>
          <p:nvPr/>
        </p:nvSpPr>
        <p:spPr>
          <a:xfrm>
            <a:off x="408623" y="1948220"/>
            <a:ext cx="13813155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Achieving initial success through key metrics will pave the way for exciting future platform enhancements.</a:t>
            </a:r>
            <a:endParaRPr lang="en-US" sz="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623" y="2266355"/>
            <a:ext cx="4507111" cy="45071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08623" y="6890147"/>
            <a:ext cx="209407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Success: Accurate Data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08623" y="7178993"/>
            <a:ext cx="4507111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Measure against accurate, up-to-date bike and event information.</a:t>
            </a:r>
            <a:endParaRPr lang="en-US" sz="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85" y="2266355"/>
            <a:ext cx="4507111" cy="45071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61585" y="6890147"/>
            <a:ext cx="2618899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Enhancement: User Accounts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061585" y="7178993"/>
            <a:ext cx="4507111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 users to save favorites, set race notifications, and customize the experience.</a:t>
            </a:r>
            <a:endParaRPr lang="en-US" sz="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548" y="2266355"/>
            <a:ext cx="4507111" cy="45071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4548" y="6890147"/>
            <a:ext cx="3165158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Enhancement: Community Features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9714548" y="7178993"/>
            <a:ext cx="4507111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comments, reviews, and social media integration for sharing news.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583763" y="7628453"/>
            <a:ext cx="13638014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Velocity Moto is more than a website; it's the digital home for the riding community.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408623" y="7497128"/>
            <a:ext cx="15240" cy="449461"/>
          </a:xfrm>
          <a:prstGeom prst="rect">
            <a:avLst/>
          </a:prstGeom>
          <a:solidFill>
            <a:srgbClr val="97B8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2025-10-14T15:31:43Z</dcterms:created>
  <dcterms:modified xsi:type="dcterms:W3CDTF">2025-10-14T15:31:44Z</dcterms:modified>
</cp:coreProperties>
</file>